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0" r:id="rId2"/>
    <p:sldId id="261" r:id="rId3"/>
    <p:sldId id="262" r:id="rId4"/>
    <p:sldId id="263" r:id="rId5"/>
    <p:sldId id="259" r:id="rId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4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6"/>
          <p:cNvSpPr>
            <a:spLocks noGrp="1" noChangeArrowheads="1"/>
          </p:cNvSpPr>
          <p:nvPr>
            <p:ph type="sldNum" sz="quarter" idx="12"/>
          </p:nvPr>
        </p:nvSpPr>
        <p:spPr>
          <a:ln/>
        </p:spPr>
        <p:txBody>
          <a:bodyPr/>
          <a:lstStyle>
            <a:lvl1pPr>
              <a:defRPr/>
            </a:lvl1pPr>
          </a:lstStyle>
          <a:p>
            <a:pPr>
              <a:defRPr/>
            </a:pPr>
            <a:fld id="{F6749BD2-5C4C-40A0-815C-E6EC52467F01}"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2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6"/>
          <p:cNvSpPr>
            <a:spLocks noGrp="1" noChangeArrowheads="1"/>
          </p:cNvSpPr>
          <p:nvPr>
            <p:ph type="sldNum" sz="quarter" idx="12"/>
          </p:nvPr>
        </p:nvSpPr>
        <p:spPr>
          <a:ln/>
        </p:spPr>
        <p:txBody>
          <a:bodyPr/>
          <a:lstStyle>
            <a:lvl1pPr>
              <a:defRPr/>
            </a:lvl1pPr>
          </a:lstStyle>
          <a:p>
            <a:pPr>
              <a:defRPr/>
            </a:pPr>
            <a:fld id="{D956E4A9-6072-45F8-AE77-155EB86D10BF}"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hyperlink" Target="mailto:lgg@cs.ntust.edu.tw" TargetMode="Externa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1463299"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TW" altLang="en-US"/>
            </a:p>
          </p:txBody>
        </p:sp>
        <p:sp>
          <p:nvSpPr>
            <p:cNvPr id="1463300"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TW" altLang="en-US"/>
            </a:p>
          </p:txBody>
        </p:sp>
      </p:grpSp>
      <p:sp>
        <p:nvSpPr>
          <p:cNvPr id="1463301"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TW" altLang="en-US"/>
          </a:p>
        </p:txBody>
      </p:sp>
      <p:grpSp>
        <p:nvGrpSpPr>
          <p:cNvPr id="3" name="Group 6"/>
          <p:cNvGrpSpPr>
            <a:grpSpLocks/>
          </p:cNvGrpSpPr>
          <p:nvPr/>
        </p:nvGrpSpPr>
        <p:grpSpPr bwMode="auto">
          <a:xfrm>
            <a:off x="0" y="6019800"/>
            <a:ext cx="7848600" cy="857250"/>
            <a:chOff x="0" y="3792"/>
            <a:chExt cx="4944" cy="540"/>
          </a:xfrm>
        </p:grpSpPr>
        <p:sp>
          <p:nvSpPr>
            <p:cNvPr id="1463303"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TW" altLang="en-US"/>
            </a:p>
          </p:txBody>
        </p:sp>
        <p:grpSp>
          <p:nvGrpSpPr>
            <p:cNvPr id="4" name="Group 8"/>
            <p:cNvGrpSpPr>
              <a:grpSpLocks/>
            </p:cNvGrpSpPr>
            <p:nvPr userDrawn="1"/>
          </p:nvGrpSpPr>
          <p:grpSpPr bwMode="auto">
            <a:xfrm>
              <a:off x="2486" y="3792"/>
              <a:ext cx="2458" cy="540"/>
              <a:chOff x="2486" y="3792"/>
              <a:chExt cx="2458" cy="540"/>
            </a:xfrm>
          </p:grpSpPr>
          <p:sp>
            <p:nvSpPr>
              <p:cNvPr id="1463305"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TW" altLang="en-US"/>
              </a:p>
            </p:txBody>
          </p:sp>
          <p:sp>
            <p:nvSpPr>
              <p:cNvPr id="1463306"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TW" altLang="en-US"/>
              </a:p>
            </p:txBody>
          </p:sp>
          <p:sp>
            <p:nvSpPr>
              <p:cNvPr id="1463307"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TW" altLang="en-US"/>
              </a:p>
            </p:txBody>
          </p:sp>
          <p:sp>
            <p:nvSpPr>
              <p:cNvPr id="1463308"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TW" altLang="en-US"/>
              </a:p>
            </p:txBody>
          </p:sp>
          <p:sp>
            <p:nvSpPr>
              <p:cNvPr id="1463309"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TW" altLang="en-US"/>
              </a:p>
            </p:txBody>
          </p:sp>
        </p:grpSp>
        <p:sp>
          <p:nvSpPr>
            <p:cNvPr id="1463310"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TW" altLang="en-US"/>
            </a:p>
          </p:txBody>
        </p:sp>
      </p:grpSp>
      <p:grpSp>
        <p:nvGrpSpPr>
          <p:cNvPr id="5" name="Group 15"/>
          <p:cNvGrpSpPr>
            <a:grpSpLocks/>
          </p:cNvGrpSpPr>
          <p:nvPr/>
        </p:nvGrpSpPr>
        <p:grpSpPr bwMode="auto">
          <a:xfrm>
            <a:off x="627063" y="6021388"/>
            <a:ext cx="5684837" cy="849312"/>
            <a:chOff x="395" y="3793"/>
            <a:chExt cx="3581" cy="535"/>
          </a:xfrm>
        </p:grpSpPr>
        <p:sp>
          <p:nvSpPr>
            <p:cNvPr id="1463312"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TW" altLang="en-US"/>
            </a:p>
          </p:txBody>
        </p:sp>
        <p:sp>
          <p:nvSpPr>
            <p:cNvPr id="1463313"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TW" altLang="en-US"/>
            </a:p>
          </p:txBody>
        </p:sp>
        <p:sp>
          <p:nvSpPr>
            <p:cNvPr id="1463314"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TW" altLang="en-US"/>
            </a:p>
          </p:txBody>
        </p:sp>
        <p:sp>
          <p:nvSpPr>
            <p:cNvPr id="1463315"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TW" altLang="en-US"/>
            </a:p>
          </p:txBody>
        </p:sp>
        <p:sp>
          <p:nvSpPr>
            <p:cNvPr id="1463316"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TW" altLang="en-US"/>
            </a:p>
          </p:txBody>
        </p:sp>
        <p:sp>
          <p:nvSpPr>
            <p:cNvPr id="1463317"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TW" altLang="en-US"/>
            </a:p>
          </p:txBody>
        </p:sp>
      </p:grpSp>
      <p:sp>
        <p:nvSpPr>
          <p:cNvPr id="1463318" name="Rectangle 22"/>
          <p:cNvSpPr>
            <a:spLocks noGrp="1" noChangeArrowheads="1"/>
          </p:cNvSpPr>
          <p:nvPr>
            <p:ph type="title"/>
          </p:nvPr>
        </p:nvSpPr>
        <p:spPr bwMode="auto">
          <a:xfrm>
            <a:off x="476250" y="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463319" name="Rectangle 23"/>
          <p:cNvSpPr>
            <a:spLocks noGrp="1" noChangeArrowheads="1"/>
          </p:cNvSpPr>
          <p:nvPr>
            <p:ph type="body" idx="1"/>
          </p:nvPr>
        </p:nvSpPr>
        <p:spPr bwMode="auto">
          <a:xfrm>
            <a:off x="476250" y="1268413"/>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463320"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effectLst>
                  <a:outerShdw blurRad="38100" dist="38100" dir="2700000" algn="tl">
                    <a:srgbClr val="000000"/>
                  </a:outerShdw>
                </a:effectLst>
              </a:defRPr>
            </a:lvl1pPr>
          </a:lstStyle>
          <a:p>
            <a:endParaRPr lang="en-US" altLang="zh-TW"/>
          </a:p>
        </p:txBody>
      </p:sp>
      <p:sp>
        <p:nvSpPr>
          <p:cNvPr id="1463321"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effectLst>
                  <a:outerShdw blurRad="38100" dist="38100" dir="2700000" algn="tl">
                    <a:srgbClr val="000000"/>
                  </a:outerShdw>
                </a:effectLst>
              </a:defRPr>
            </a:lvl1pPr>
          </a:lstStyle>
          <a:p>
            <a:endParaRPr lang="en-US" altLang="zh-TW"/>
          </a:p>
        </p:txBody>
      </p:sp>
      <p:sp>
        <p:nvSpPr>
          <p:cNvPr id="1463322"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effectLst>
                  <a:outerShdw blurRad="38100" dist="38100" dir="2700000" algn="tl">
                    <a:srgbClr val="000000"/>
                  </a:outerShdw>
                </a:effectLst>
              </a:defRPr>
            </a:lvl1pPr>
          </a:lstStyle>
          <a:p>
            <a:fld id="{4CC7B7DB-30E4-4489-8E11-6656BE016FDF}" type="slidenum">
              <a:rPr lang="en-US" altLang="zh-TW"/>
              <a:pPr/>
              <a:t>‹#›</a:t>
            </a:fld>
            <a:endParaRPr lang="en-US" altLang="zh-TW"/>
          </a:p>
        </p:txBody>
      </p:sp>
      <p:grpSp>
        <p:nvGrpSpPr>
          <p:cNvPr id="6" name="Group 31"/>
          <p:cNvGrpSpPr>
            <a:grpSpLocks/>
          </p:cNvGrpSpPr>
          <p:nvPr/>
        </p:nvGrpSpPr>
        <p:grpSpPr bwMode="auto">
          <a:xfrm>
            <a:off x="1241425" y="6399213"/>
            <a:ext cx="6408738" cy="493712"/>
            <a:chOff x="782" y="4031"/>
            <a:chExt cx="4037" cy="311"/>
          </a:xfrm>
        </p:grpSpPr>
        <p:pic>
          <p:nvPicPr>
            <p:cNvPr id="1463324" name="Picture 28" descr="namemark2"/>
            <p:cNvPicPr>
              <a:picLocks noChangeAspect="1" noChangeArrowheads="1"/>
            </p:cNvPicPr>
            <p:nvPr userDrawn="1"/>
          </p:nvPicPr>
          <p:blipFill>
            <a:blip r:embed="rId4"/>
            <a:srcRect/>
            <a:stretch>
              <a:fillRect/>
            </a:stretch>
          </p:blipFill>
          <p:spPr bwMode="auto">
            <a:xfrm>
              <a:off x="782" y="4031"/>
              <a:ext cx="960" cy="199"/>
            </a:xfrm>
            <a:prstGeom prst="rect">
              <a:avLst/>
            </a:prstGeom>
            <a:noFill/>
          </p:spPr>
        </p:pic>
        <p:sp>
          <p:nvSpPr>
            <p:cNvPr id="1463325" name="Rectangle 29"/>
            <p:cNvSpPr>
              <a:spLocks noChangeArrowheads="1"/>
            </p:cNvSpPr>
            <p:nvPr userDrawn="1"/>
          </p:nvSpPr>
          <p:spPr bwMode="auto">
            <a:xfrm>
              <a:off x="1774" y="4059"/>
              <a:ext cx="3045" cy="173"/>
            </a:xfrm>
            <a:prstGeom prst="rect">
              <a:avLst/>
            </a:prstGeom>
            <a:noFill/>
            <a:ln w="9525">
              <a:noFill/>
              <a:miter lim="800000"/>
              <a:headEnd/>
              <a:tailEnd/>
            </a:ln>
            <a:effectLst/>
          </p:spPr>
          <p:txBody>
            <a:bodyPr wrap="none">
              <a:spAutoFit/>
            </a:bodyPr>
            <a:lstStyle/>
            <a:p>
              <a:r>
                <a:rPr lang="zh-TW" altLang="en-US" sz="1200">
                  <a:solidFill>
                    <a:srgbClr val="FFFF00"/>
                  </a:solidFill>
                  <a:ea typeface="標楷體" pitchFamily="65" charset="-120"/>
                </a:rPr>
                <a:t>李國光   </a:t>
              </a:r>
              <a:r>
                <a:rPr lang="zh-TW" altLang="en-US" sz="1200">
                  <a:solidFill>
                    <a:srgbClr val="FFFF00"/>
                  </a:solidFill>
                  <a:ea typeface="標楷體" pitchFamily="65" charset="-120"/>
                  <a:sym typeface="Symbol" pitchFamily="18" charset="2"/>
                </a:rPr>
                <a:t></a:t>
              </a:r>
              <a:r>
                <a:rPr lang="zh-TW" altLang="en-US" sz="1200">
                  <a:solidFill>
                    <a:srgbClr val="FFFF00"/>
                  </a:solidFill>
                  <a:ea typeface="標楷體" pitchFamily="65" charset="-120"/>
                </a:rPr>
                <a:t> 版權所有   </a:t>
              </a:r>
              <a:r>
                <a:rPr lang="en-US" altLang="zh-TW" sz="1200">
                  <a:solidFill>
                    <a:srgbClr val="FFFF00"/>
                  </a:solidFill>
                  <a:ea typeface="標楷體" pitchFamily="65" charset="-120"/>
                </a:rPr>
                <a:t>Tel: 02-2737-6782  Email: </a:t>
              </a:r>
              <a:r>
                <a:rPr lang="en-US" altLang="zh-TW" sz="1200">
                  <a:solidFill>
                    <a:srgbClr val="FFFF00"/>
                  </a:solidFill>
                  <a:ea typeface="標楷體" pitchFamily="65" charset="-120"/>
                  <a:hlinkClick r:id="rId5"/>
                </a:rPr>
                <a:t>lgg@cs.ntust.edu.tw</a:t>
              </a:r>
              <a:endParaRPr lang="en-US" altLang="zh-TW" sz="1200" b="1">
                <a:ea typeface="標楷體" pitchFamily="65" charset="-120"/>
              </a:endParaRPr>
            </a:p>
          </p:txBody>
        </p:sp>
        <p:sp>
          <p:nvSpPr>
            <p:cNvPr id="1463326" name="Text Box 30"/>
            <p:cNvSpPr txBox="1">
              <a:spLocks noChangeArrowheads="1"/>
            </p:cNvSpPr>
            <p:nvPr userDrawn="1"/>
          </p:nvSpPr>
          <p:spPr bwMode="auto">
            <a:xfrm>
              <a:off x="1859" y="4169"/>
              <a:ext cx="2372" cy="173"/>
            </a:xfrm>
            <a:prstGeom prst="rect">
              <a:avLst/>
            </a:prstGeom>
            <a:noFill/>
            <a:ln w="9525">
              <a:noFill/>
              <a:miter lim="800000"/>
              <a:headEnd/>
              <a:tailEnd/>
            </a:ln>
            <a:effectLst/>
          </p:spPr>
          <p:txBody>
            <a:bodyPr wrap="none">
              <a:spAutoFit/>
            </a:bodyPr>
            <a:lstStyle/>
            <a:p>
              <a:r>
                <a:rPr lang="zh-TW" altLang="en-US" sz="1200">
                  <a:solidFill>
                    <a:srgbClr val="FF3300"/>
                  </a:solidFill>
                  <a:latin typeface="標楷體" pitchFamily="65" charset="-120"/>
                  <a:ea typeface="標楷體" pitchFamily="65" charset="-120"/>
                </a:rPr>
                <a:t>知識與遠見的結合，才能夠避免無知與短視</a:t>
              </a:r>
              <a:r>
                <a:rPr lang="en-US" altLang="zh-TW" sz="1200">
                  <a:solidFill>
                    <a:srgbClr val="FF3300"/>
                  </a:solidFill>
                  <a:latin typeface="標楷體" pitchFamily="65" charset="-120"/>
                  <a:ea typeface="標楷體" pitchFamily="65" charset="-120"/>
                </a:rPr>
                <a:t>---</a:t>
              </a:r>
              <a:r>
                <a:rPr lang="zh-TW" altLang="en-US" sz="1200">
                  <a:solidFill>
                    <a:srgbClr val="FF3300"/>
                  </a:solidFill>
                  <a:latin typeface="標楷體" pitchFamily="65" charset="-120"/>
                  <a:ea typeface="標楷體" pitchFamily="65" charset="-120"/>
                </a:rPr>
                <a:t>高希均</a:t>
              </a:r>
            </a:p>
          </p:txBody>
        </p:sp>
      </p:grpSp>
    </p:spTree>
  </p:cSld>
  <p:clrMap bg1="dk2" tx1="lt1" bg2="dk1" tx2="lt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2pPr>
      <a:lvl3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3pPr>
      <a:lvl4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4pPr>
      <a:lvl5pPr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5pPr>
      <a:lvl6pPr marL="4572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6pPr>
      <a:lvl7pPr marL="9144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7pPr>
      <a:lvl8pPr marL="13716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8pPr>
      <a:lvl9pPr marL="1828800" algn="ctr" rtl="0" eaLnBrk="1" fontAlgn="base" hangingPunct="1">
        <a:spcBef>
          <a:spcPct val="0"/>
        </a:spcBef>
        <a:spcAft>
          <a:spcPct val="0"/>
        </a:spcAft>
        <a:defRPr kumimoji="1" sz="4000" b="1">
          <a:solidFill>
            <a:schemeClr val="tx2"/>
          </a:solidFill>
          <a:effectLst>
            <a:outerShdw blurRad="38100" dist="38100" dir="2700000" algn="tl">
              <a:srgbClr val="000000"/>
            </a:outerShdw>
          </a:effectLst>
          <a:latin typeface="Arial" pitchFamily="34" charset="0"/>
          <a:ea typeface="標楷體" pitchFamily="65" charset="-120"/>
        </a:defRPr>
      </a:lvl9pPr>
    </p:titleStyle>
    <p:bodyStyle>
      <a:lvl1pPr marL="342900" indent="-342900" algn="l" rtl="0" eaLnBrk="1" fontAlgn="base" hangingPunct="1">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tx2"/>
        </a:buClr>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EC9DB963-0B40-4D1A-A0D2-E14E9CE24F2B}" type="slidenum">
              <a:rPr lang="en-US" altLang="zh-TW"/>
              <a:pPr>
                <a:defRPr/>
              </a:pPr>
              <a:t>1</a:t>
            </a:fld>
            <a:endParaRPr lang="en-US" altLang="zh-TW"/>
          </a:p>
        </p:txBody>
      </p:sp>
      <p:sp>
        <p:nvSpPr>
          <p:cNvPr id="1932290" name="Rectangle 2"/>
          <p:cNvSpPr>
            <a:spLocks noGrp="1" noChangeArrowheads="1"/>
          </p:cNvSpPr>
          <p:nvPr>
            <p:ph type="title"/>
          </p:nvPr>
        </p:nvSpPr>
        <p:spPr/>
        <p:txBody>
          <a:bodyPr/>
          <a:lstStyle/>
          <a:p>
            <a:pPr eaLnBrk="1" hangingPunct="1">
              <a:defRPr/>
            </a:pPr>
            <a:r>
              <a:rPr lang="en-US" altLang="zh-TW" smtClean="0"/>
              <a:t>Ontology</a:t>
            </a:r>
          </a:p>
        </p:txBody>
      </p:sp>
      <p:sp>
        <p:nvSpPr>
          <p:cNvPr id="264196" name="Rectangle 3"/>
          <p:cNvSpPr>
            <a:spLocks noGrp="1" noChangeArrowheads="1"/>
          </p:cNvSpPr>
          <p:nvPr>
            <p:ph type="body" idx="1"/>
          </p:nvPr>
        </p:nvSpPr>
        <p:spPr>
          <a:xfrm>
            <a:off x="476250" y="908050"/>
            <a:ext cx="8229600" cy="5400675"/>
          </a:xfrm>
        </p:spPr>
        <p:txBody>
          <a:bodyPr/>
          <a:lstStyle/>
          <a:p>
            <a:pPr eaLnBrk="1" hangingPunct="1">
              <a:lnSpc>
                <a:spcPct val="80000"/>
              </a:lnSpc>
            </a:pPr>
            <a:r>
              <a:rPr lang="en-US" altLang="zh-TW" sz="2400" smtClean="0"/>
              <a:t>Ontology </a:t>
            </a:r>
            <a:r>
              <a:rPr lang="zh-TW" altLang="en-US" sz="2400" smtClean="0"/>
              <a:t>是用於描述或表達某一領域知識的一組概念或術語，可用以組織知識庫較高層次的知識抽象，也可用來描述特定領域的知識 </a:t>
            </a:r>
            <a:r>
              <a:rPr lang="en-US" altLang="zh-TW" sz="2400" smtClean="0"/>
              <a:t>(William and Austin, 1999) </a:t>
            </a:r>
            <a:r>
              <a:rPr lang="zh-TW" altLang="en-US" sz="2400" smtClean="0"/>
              <a:t>。</a:t>
            </a:r>
          </a:p>
          <a:p>
            <a:pPr eaLnBrk="1" hangingPunct="1">
              <a:lnSpc>
                <a:spcPct val="80000"/>
              </a:lnSpc>
            </a:pPr>
            <a:r>
              <a:rPr lang="en-US" altLang="zh-TW" sz="2400" smtClean="0"/>
              <a:t>Gruber </a:t>
            </a:r>
            <a:r>
              <a:rPr lang="zh-TW" altLang="en-US" sz="2400" smtClean="0"/>
              <a:t>定義</a:t>
            </a:r>
            <a:r>
              <a:rPr lang="en-US" altLang="zh-TW" sz="2400" smtClean="0"/>
              <a:t>Ontology </a:t>
            </a:r>
            <a:r>
              <a:rPr lang="zh-TW" altLang="en-US" sz="2400" smtClean="0"/>
              <a:t>是一種對某一個概念的詳細描述，包括對於概念、關聯、實體的描述，並清楚的定義其所欲表達的概念，主要的目的可用於知識的分享與再利用。</a:t>
            </a:r>
          </a:p>
          <a:p>
            <a:pPr eaLnBrk="1" hangingPunct="1">
              <a:lnSpc>
                <a:spcPct val="80000"/>
              </a:lnSpc>
            </a:pPr>
            <a:r>
              <a:rPr lang="en-US" altLang="zh-TW" sz="2400" smtClean="0"/>
              <a:t>The ontology is a collection of key concepts and their interrelationships collectively providing an abstract view of an application domain.</a:t>
            </a:r>
          </a:p>
          <a:p>
            <a:pPr eaLnBrk="1" hangingPunct="1">
              <a:lnSpc>
                <a:spcPct val="80000"/>
              </a:lnSpc>
            </a:pPr>
            <a:r>
              <a:rPr lang="en-US" altLang="zh-TW" sz="2400" smtClean="0"/>
              <a:t>An ontology is a formal, explicit specification of a shared conceptualization (Studer et al., 1998).</a:t>
            </a:r>
          </a:p>
          <a:p>
            <a:pPr eaLnBrk="1" hangingPunct="1">
              <a:lnSpc>
                <a:spcPct val="80000"/>
              </a:lnSpc>
            </a:pPr>
            <a:r>
              <a:rPr lang="zh-TW" altLang="en-US" sz="2400" smtClean="0"/>
              <a:t>本體知識</a:t>
            </a:r>
            <a:r>
              <a:rPr lang="en-US" altLang="zh-TW" sz="2400" smtClean="0"/>
              <a:t>(ontology)</a:t>
            </a:r>
            <a:r>
              <a:rPr lang="zh-TW" altLang="en-US" sz="2400" smtClean="0"/>
              <a:t>為用來描述與定義各種知識的語言，以便達到知識分享共用的目的。</a:t>
            </a:r>
          </a:p>
          <a:p>
            <a:pPr eaLnBrk="1" hangingPunct="1">
              <a:lnSpc>
                <a:spcPct val="80000"/>
              </a:lnSpc>
            </a:pPr>
            <a:r>
              <a:rPr lang="zh-TW" altLang="en-US" sz="2400" b="1" smtClean="0">
                <a:solidFill>
                  <a:srgbClr val="FFFF66"/>
                </a:solidFill>
              </a:rPr>
              <a:t>本體論就是用來清楚的描述一個領域內的概念和與所描述概念有關的特徵</a:t>
            </a:r>
            <a:r>
              <a:rPr lang="en-US" altLang="zh-TW" sz="2400" b="1" smtClean="0">
                <a:solidFill>
                  <a:srgbClr val="FFFF66"/>
                </a:solidFill>
              </a:rPr>
              <a:t>(Properties)</a:t>
            </a:r>
            <a:r>
              <a:rPr lang="zh-TW" altLang="en-US" sz="2400" b="1" smtClean="0">
                <a:solidFill>
                  <a:srgbClr val="FFFF66"/>
                </a:solidFill>
              </a:rPr>
              <a:t>、屬性</a:t>
            </a:r>
            <a:r>
              <a:rPr lang="en-US" altLang="zh-TW" sz="2400" b="1" smtClean="0">
                <a:solidFill>
                  <a:srgbClr val="FFFF66"/>
                </a:solidFill>
              </a:rPr>
              <a:t>(Attribute)</a:t>
            </a:r>
            <a:r>
              <a:rPr lang="zh-TW" altLang="en-US" sz="2400" b="1" smtClean="0">
                <a:solidFill>
                  <a:srgbClr val="FFFF66"/>
                </a:solidFill>
              </a:rPr>
              <a:t>以及屬性的特定限制</a:t>
            </a:r>
            <a:r>
              <a:rPr lang="en-US" altLang="zh-TW" sz="2400" b="1" smtClean="0">
                <a:solidFill>
                  <a:srgbClr val="FFFF66"/>
                </a:solidFill>
              </a:rPr>
              <a:t>(Constraint)</a:t>
            </a:r>
            <a:r>
              <a:rPr lang="zh-TW" altLang="en-US" sz="2400" b="1" smtClean="0">
                <a:solidFill>
                  <a:srgbClr val="FFFF66"/>
                </a:solidFill>
              </a:rPr>
              <a:t>，和依此概念分類法所產生的實體</a:t>
            </a:r>
            <a:r>
              <a:rPr lang="en-US" altLang="zh-TW" sz="2400" b="1" smtClean="0">
                <a:solidFill>
                  <a:srgbClr val="FFFF66"/>
                </a:solidFill>
              </a:rPr>
              <a:t>(Instance)(SMI)</a:t>
            </a:r>
            <a:r>
              <a:rPr lang="zh-TW" altLang="en-US" sz="2400" b="1" smtClean="0">
                <a:solidFill>
                  <a:srgbClr val="FFFF66"/>
                </a:solidFill>
              </a:rPr>
              <a:t>。</a:t>
            </a:r>
            <a:r>
              <a:rPr lang="zh-TW" altLang="en-US" sz="240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7323BB1F-500F-40A3-96EE-47433BB596E7}" type="slidenum">
              <a:rPr lang="en-US" altLang="zh-TW"/>
              <a:pPr>
                <a:defRPr/>
              </a:pPr>
              <a:t>2</a:t>
            </a:fld>
            <a:endParaRPr lang="en-US" altLang="zh-TW"/>
          </a:p>
        </p:txBody>
      </p:sp>
      <p:sp>
        <p:nvSpPr>
          <p:cNvPr id="1933318" name="Rectangle 6"/>
          <p:cNvSpPr>
            <a:spLocks noGrp="1" noChangeArrowheads="1"/>
          </p:cNvSpPr>
          <p:nvPr>
            <p:ph type="title"/>
          </p:nvPr>
        </p:nvSpPr>
        <p:spPr/>
        <p:txBody>
          <a:bodyPr/>
          <a:lstStyle/>
          <a:p>
            <a:pPr eaLnBrk="1" hangingPunct="1">
              <a:defRPr/>
            </a:pPr>
            <a:r>
              <a:rPr lang="en-US" altLang="zh-TW" smtClean="0"/>
              <a:t>Ontology</a:t>
            </a:r>
          </a:p>
        </p:txBody>
      </p:sp>
      <p:pic>
        <p:nvPicPr>
          <p:cNvPr id="265220" name="Picture 5"/>
          <p:cNvPicPr>
            <a:picLocks noGrp="1" noChangeAspect="1" noChangeArrowheads="1"/>
          </p:cNvPicPr>
          <p:nvPr>
            <p:ph idx="1"/>
          </p:nvPr>
        </p:nvPicPr>
        <p:blipFill>
          <a:blip r:embed="rId2"/>
          <a:srcRect/>
          <a:stretch>
            <a:fillRect/>
          </a:stretch>
        </p:blipFill>
        <p:spPr>
          <a:xfrm>
            <a:off x="1376363" y="1290638"/>
            <a:ext cx="6661150" cy="3997325"/>
          </a:xfrm>
          <a:noFill/>
        </p:spPr>
      </p:pic>
      <p:sp>
        <p:nvSpPr>
          <p:cNvPr id="265221" name="Text Box 8"/>
          <p:cNvSpPr txBox="1">
            <a:spLocks noChangeArrowheads="1"/>
          </p:cNvSpPr>
          <p:nvPr/>
        </p:nvSpPr>
        <p:spPr bwMode="auto">
          <a:xfrm>
            <a:off x="611188" y="5408613"/>
            <a:ext cx="8147050" cy="641350"/>
          </a:xfrm>
          <a:prstGeom prst="rect">
            <a:avLst/>
          </a:prstGeom>
          <a:noFill/>
          <a:ln w="9525">
            <a:noFill/>
            <a:miter lim="800000"/>
            <a:headEnd/>
            <a:tailEnd/>
          </a:ln>
        </p:spPr>
        <p:txBody>
          <a:bodyPr>
            <a:spAutoFit/>
          </a:bodyPr>
          <a:lstStyle/>
          <a:p>
            <a:r>
              <a:rPr lang="en-US" altLang="zh-TW">
                <a:latin typeface="Times New Roman" pitchFamily="18" charset="0"/>
                <a:ea typeface="標楷體" pitchFamily="65" charset="-120"/>
              </a:rPr>
              <a:t>ontology </a:t>
            </a:r>
            <a:r>
              <a:rPr lang="zh-TW" altLang="en-US">
                <a:latin typeface="Times New Roman" pitchFamily="18" charset="0"/>
                <a:ea typeface="標楷體" pitchFamily="65" charset="-120"/>
              </a:rPr>
              <a:t>建構時要先處理的三個部分──即定義</a:t>
            </a:r>
            <a:r>
              <a:rPr lang="en-US" altLang="zh-TW">
                <a:latin typeface="Times New Roman" pitchFamily="18" charset="0"/>
                <a:ea typeface="標楷體" pitchFamily="65" charset="-120"/>
              </a:rPr>
              <a:t>concept-relation-instances</a:t>
            </a:r>
            <a:r>
              <a:rPr lang="zh-TW" altLang="en-US">
                <a:latin typeface="Times New Roman" pitchFamily="18" charset="0"/>
                <a:ea typeface="標楷體" pitchFamily="65" charset="-120"/>
              </a:rPr>
              <a:t>，找出</a:t>
            </a:r>
            <a:r>
              <a:rPr lang="en-US" altLang="zh-TW">
                <a:latin typeface="Times New Roman" pitchFamily="18" charset="0"/>
                <a:ea typeface="標楷體" pitchFamily="65" charset="-120"/>
              </a:rPr>
              <a:t>concept</a:t>
            </a:r>
            <a:r>
              <a:rPr lang="zh-TW" altLang="en-US">
                <a:latin typeface="Times New Roman" pitchFamily="18" charset="0"/>
                <a:ea typeface="標楷體" pitchFamily="65" charset="-120"/>
              </a:rPr>
              <a:t>，分析概念間關係－</a:t>
            </a:r>
            <a:r>
              <a:rPr lang="en-US" altLang="zh-TW">
                <a:latin typeface="Times New Roman" pitchFamily="18" charset="0"/>
                <a:ea typeface="標楷體" pitchFamily="65" charset="-120"/>
              </a:rPr>
              <a:t>relations</a:t>
            </a:r>
            <a:r>
              <a:rPr lang="zh-TW" altLang="en-US">
                <a:latin typeface="Times New Roman" pitchFamily="18" charset="0"/>
                <a:ea typeface="標楷體" pitchFamily="65" charset="-120"/>
              </a:rPr>
              <a:t>，再舉出實例－</a:t>
            </a:r>
            <a:r>
              <a:rPr lang="en-US" altLang="zh-TW">
                <a:latin typeface="Times New Roman" pitchFamily="18" charset="0"/>
                <a:ea typeface="標楷體" pitchFamily="65" charset="-120"/>
              </a:rPr>
              <a:t>instances</a:t>
            </a:r>
            <a:r>
              <a:rPr lang="zh-TW" altLang="en-US">
                <a:latin typeface="Times New Roman" pitchFamily="18" charset="0"/>
                <a:ea typeface="標楷體" pitchFamily="65" charset="-120"/>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pPr>
              <a:defRPr/>
            </a:pPr>
            <a:fld id="{D16AF500-AFD0-4758-8D70-330E188EB457}" type="slidenum">
              <a:rPr lang="en-US" altLang="zh-TW"/>
              <a:pPr>
                <a:defRPr/>
              </a:pPr>
              <a:t>3</a:t>
            </a:fld>
            <a:endParaRPr lang="en-US" altLang="zh-TW"/>
          </a:p>
        </p:txBody>
      </p:sp>
      <p:sp>
        <p:nvSpPr>
          <p:cNvPr id="1936390" name="Rectangle 6"/>
          <p:cNvSpPr>
            <a:spLocks noGrp="1" noChangeArrowheads="1"/>
          </p:cNvSpPr>
          <p:nvPr>
            <p:ph type="title"/>
          </p:nvPr>
        </p:nvSpPr>
        <p:spPr/>
        <p:txBody>
          <a:bodyPr/>
          <a:lstStyle/>
          <a:p>
            <a:pPr eaLnBrk="1" hangingPunct="1">
              <a:defRPr/>
            </a:pPr>
            <a:r>
              <a:rPr lang="en-US" altLang="zh-TW" smtClean="0"/>
              <a:t>Ontology</a:t>
            </a:r>
            <a:r>
              <a:rPr lang="zh-TW" altLang="en-US" smtClean="0"/>
              <a:t>的例子</a:t>
            </a:r>
          </a:p>
        </p:txBody>
      </p:sp>
      <p:pic>
        <p:nvPicPr>
          <p:cNvPr id="266244" name="Picture 5"/>
          <p:cNvPicPr>
            <a:picLocks noGrp="1" noChangeAspect="1" noChangeArrowheads="1"/>
          </p:cNvPicPr>
          <p:nvPr>
            <p:ph idx="1"/>
          </p:nvPr>
        </p:nvPicPr>
        <p:blipFill>
          <a:blip r:embed="rId2"/>
          <a:srcRect/>
          <a:stretch>
            <a:fillRect/>
          </a:stretch>
        </p:blipFill>
        <p:spPr>
          <a:xfrm>
            <a:off x="1557338" y="1403350"/>
            <a:ext cx="5535612" cy="4583113"/>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pPr>
              <a:defRPr/>
            </a:pPr>
            <a:fld id="{AF91393E-FDEC-4261-899C-CE63FC79C136}" type="slidenum">
              <a:rPr lang="en-US" altLang="zh-TW"/>
              <a:pPr>
                <a:defRPr/>
              </a:pPr>
              <a:t>4</a:t>
            </a:fld>
            <a:endParaRPr lang="en-US" altLang="zh-TW"/>
          </a:p>
        </p:txBody>
      </p:sp>
      <p:sp>
        <p:nvSpPr>
          <p:cNvPr id="1929222" name="Rectangle 6"/>
          <p:cNvSpPr>
            <a:spLocks noGrp="1" noChangeArrowheads="1"/>
          </p:cNvSpPr>
          <p:nvPr>
            <p:ph type="title"/>
          </p:nvPr>
        </p:nvSpPr>
        <p:spPr/>
        <p:txBody>
          <a:bodyPr/>
          <a:lstStyle/>
          <a:p>
            <a:pPr eaLnBrk="1" hangingPunct="1">
              <a:defRPr/>
            </a:pPr>
            <a:r>
              <a:rPr lang="en-US" altLang="zh-TW" smtClean="0"/>
              <a:t>Ontology</a:t>
            </a:r>
            <a:r>
              <a:rPr lang="zh-TW" altLang="en-US" smtClean="0"/>
              <a:t>的例子</a:t>
            </a:r>
          </a:p>
        </p:txBody>
      </p:sp>
      <p:pic>
        <p:nvPicPr>
          <p:cNvPr id="267268" name="Picture 5"/>
          <p:cNvPicPr>
            <a:picLocks noGrp="1" noChangeAspect="1" noChangeArrowheads="1"/>
          </p:cNvPicPr>
          <p:nvPr>
            <p:ph idx="1"/>
          </p:nvPr>
        </p:nvPicPr>
        <p:blipFill>
          <a:blip r:embed="rId2"/>
          <a:srcRect/>
          <a:stretch>
            <a:fillRect/>
          </a:stretch>
        </p:blipFill>
        <p:spPr>
          <a:xfrm>
            <a:off x="1106488" y="1042988"/>
            <a:ext cx="6977062" cy="5210175"/>
          </a:xfrm>
          <a:noFill/>
        </p:spPr>
      </p:pic>
      <p:sp>
        <p:nvSpPr>
          <p:cNvPr id="267269" name="Text Box 8"/>
          <p:cNvSpPr txBox="1">
            <a:spLocks noChangeArrowheads="1"/>
          </p:cNvSpPr>
          <p:nvPr/>
        </p:nvSpPr>
        <p:spPr bwMode="auto">
          <a:xfrm>
            <a:off x="3402013" y="6219825"/>
            <a:ext cx="2139950" cy="304800"/>
          </a:xfrm>
          <a:prstGeom prst="rect">
            <a:avLst/>
          </a:prstGeom>
          <a:noFill/>
          <a:ln w="9525">
            <a:noFill/>
            <a:miter lim="800000"/>
            <a:headEnd/>
            <a:tailEnd/>
          </a:ln>
        </p:spPr>
        <p:txBody>
          <a:bodyPr wrap="none">
            <a:spAutoFit/>
          </a:bodyPr>
          <a:lstStyle/>
          <a:p>
            <a:r>
              <a:rPr lang="zh-TW" altLang="en-US" sz="1400">
                <a:latin typeface="Times New Roman" pitchFamily="18" charset="0"/>
                <a:ea typeface="標楷體" pitchFamily="65" charset="-120"/>
              </a:rPr>
              <a:t>資料來源：李健興，</a:t>
            </a:r>
            <a:r>
              <a:rPr lang="en-US" altLang="zh-TW" sz="1400">
                <a:latin typeface="Times New Roman" pitchFamily="18" charset="0"/>
                <a:ea typeface="標楷體" pitchFamily="65" charset="-120"/>
              </a:rPr>
              <a:t>2004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投影片編號版面配置區 4"/>
          <p:cNvSpPr>
            <a:spLocks noGrp="1"/>
          </p:cNvSpPr>
          <p:nvPr>
            <p:ph type="sldNum" sz="quarter" idx="12"/>
          </p:nvPr>
        </p:nvSpPr>
        <p:spPr/>
        <p:txBody>
          <a:bodyPr/>
          <a:lstStyle/>
          <a:p>
            <a:pPr>
              <a:defRPr/>
            </a:pPr>
            <a:fld id="{7FE2CE54-4EAE-4D21-8A80-D99683909D58}" type="slidenum">
              <a:rPr lang="en-US" altLang="zh-TW"/>
              <a:pPr>
                <a:defRPr/>
              </a:pPr>
              <a:t>5</a:t>
            </a:fld>
            <a:endParaRPr lang="en-US" altLang="zh-TW"/>
          </a:p>
        </p:txBody>
      </p:sp>
      <p:sp>
        <p:nvSpPr>
          <p:cNvPr id="19460" name="Rectangle 5"/>
          <p:cNvSpPr>
            <a:spLocks noChangeArrowheads="1"/>
          </p:cNvSpPr>
          <p:nvPr/>
        </p:nvSpPr>
        <p:spPr bwMode="auto">
          <a:xfrm>
            <a:off x="1066800" y="1219200"/>
            <a:ext cx="7315200" cy="4876800"/>
          </a:xfrm>
          <a:prstGeom prst="rect">
            <a:avLst/>
          </a:prstGeom>
          <a:solidFill>
            <a:schemeClr val="tx1"/>
          </a:solidFill>
          <a:ln w="9525">
            <a:noFill/>
            <a:miter lim="800000"/>
            <a:headEnd/>
            <a:tailEnd/>
          </a:ln>
        </p:spPr>
        <p:txBody>
          <a:bodyPr wrap="none" anchor="ctr"/>
          <a:lstStyle/>
          <a:p>
            <a:endParaRPr lang="zh-TW" altLang="en-US"/>
          </a:p>
        </p:txBody>
      </p:sp>
      <p:sp>
        <p:nvSpPr>
          <p:cNvPr id="1368066" name="Rectangle 2"/>
          <p:cNvSpPr>
            <a:spLocks noGrp="1" noChangeArrowheads="1"/>
          </p:cNvSpPr>
          <p:nvPr>
            <p:ph type="title"/>
          </p:nvPr>
        </p:nvSpPr>
        <p:spPr>
          <a:xfrm>
            <a:off x="685800" y="0"/>
            <a:ext cx="7772400" cy="1143000"/>
          </a:xfrm>
        </p:spPr>
        <p:txBody>
          <a:bodyPr/>
          <a:lstStyle/>
          <a:p>
            <a:pPr eaLnBrk="1" hangingPunct="1">
              <a:defRPr/>
            </a:pPr>
            <a:r>
              <a:rPr lang="zh-TW" altLang="en-US" smtClean="0"/>
              <a:t>知識的組成與表示</a:t>
            </a:r>
          </a:p>
        </p:txBody>
      </p:sp>
      <p:grpSp>
        <p:nvGrpSpPr>
          <p:cNvPr id="2" name="Group 6"/>
          <p:cNvGrpSpPr>
            <a:grpSpLocks/>
          </p:cNvGrpSpPr>
          <p:nvPr/>
        </p:nvGrpSpPr>
        <p:grpSpPr bwMode="auto">
          <a:xfrm>
            <a:off x="1371600" y="1219200"/>
            <a:ext cx="6400800" cy="4953000"/>
            <a:chOff x="1152" y="960"/>
            <a:chExt cx="3422" cy="2807"/>
          </a:xfrm>
        </p:grpSpPr>
        <p:graphicFrame>
          <p:nvGraphicFramePr>
            <p:cNvPr id="19458" name="Object 3"/>
            <p:cNvGraphicFramePr>
              <a:graphicFrameLocks noChangeAspect="1"/>
            </p:cNvGraphicFramePr>
            <p:nvPr/>
          </p:nvGraphicFramePr>
          <p:xfrm>
            <a:off x="1152" y="960"/>
            <a:ext cx="3422" cy="2807"/>
          </p:xfrm>
          <a:graphic>
            <a:graphicData uri="http://schemas.openxmlformats.org/presentationml/2006/ole">
              <mc:AlternateContent xmlns:mc="http://schemas.openxmlformats.org/markup-compatibility/2006">
                <mc:Choice xmlns:v="urn:schemas-microsoft-com:vml" Requires="v">
                  <p:oleObj spid="_x0000_s1027" name="MindMan Document" r:id="rId3" imgW="5432400" imgH="4456800" progId="MindmanDoc">
                    <p:embed/>
                  </p:oleObj>
                </mc:Choice>
                <mc:Fallback>
                  <p:oleObj name="MindMan Document" r:id="rId3" imgW="5432400" imgH="4456800" progId="MindmanDoc">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960"/>
                          <a:ext cx="3422" cy="2807"/>
                        </a:xfrm>
                        <a:prstGeom prst="rect">
                          <a:avLst/>
                        </a:prstGeom>
                        <a:noFill/>
                        <a:extLst>
                          <a:ext uri="{909E8E84-426E-40DD-AFC4-6F175D3DCCD1}">
                            <a14:hiddenFill xmlns:a14="http://schemas.microsoft.com/office/drawing/2010/main">
                              <a:solidFill>
                                <a:srgbClr val="FFCC66"/>
                              </a:solidFill>
                            </a14:hiddenFill>
                          </a:ext>
                        </a:extLst>
                      </p:spPr>
                    </p:pic>
                  </p:oleObj>
                </mc:Fallback>
              </mc:AlternateContent>
            </a:graphicData>
          </a:graphic>
        </p:graphicFrame>
        <p:sp>
          <p:nvSpPr>
            <p:cNvPr id="19463" name="Text Box 4"/>
            <p:cNvSpPr txBox="1">
              <a:spLocks noChangeArrowheads="1"/>
            </p:cNvSpPr>
            <p:nvPr/>
          </p:nvSpPr>
          <p:spPr bwMode="auto">
            <a:xfrm>
              <a:off x="1528" y="2160"/>
              <a:ext cx="98" cy="225"/>
            </a:xfrm>
            <a:prstGeom prst="rect">
              <a:avLst/>
            </a:prstGeom>
            <a:noFill/>
            <a:ln w="9525">
              <a:noFill/>
              <a:miter lim="800000"/>
              <a:headEnd/>
              <a:tailEnd/>
            </a:ln>
          </p:spPr>
          <p:txBody>
            <a:bodyPr wrap="none">
              <a:spAutoFit/>
            </a:bodyPr>
            <a:lstStyle/>
            <a:p>
              <a:pPr algn="ctr"/>
              <a:endParaRPr lang="zh-TW" altLang="zh-TW" sz="2000" b="1">
                <a:solidFill>
                  <a:schemeClr val="hlink"/>
                </a:solidFill>
                <a:latin typeface="Times New Roman" pitchFamily="18" charset="0"/>
                <a:ea typeface="標楷體" pitchFamily="65" charset="-120"/>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教學目標">
  <a:themeElements>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Skm">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km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Skm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Skm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Skm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Skm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Skm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Skm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Skm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Skm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教學目標</Template>
  <TotalTime>1</TotalTime>
  <Words>260</Words>
  <Application>Microsoft Office PowerPoint</Application>
  <PresentationFormat>如螢幕大小 (4:3)</PresentationFormat>
  <Paragraphs>18</Paragraphs>
  <Slides>5</Slides>
  <Notes>0</Notes>
  <HiddenSlides>0</HiddenSlides>
  <MMClips>0</MMClips>
  <ScaleCrop>false</ScaleCrop>
  <HeadingPairs>
    <vt:vector size="8" baseType="variant">
      <vt:variant>
        <vt:lpstr>使用字型</vt:lpstr>
      </vt:variant>
      <vt:variant>
        <vt:i4>4</vt:i4>
      </vt:variant>
      <vt:variant>
        <vt:lpstr>佈景主題</vt:lpstr>
      </vt:variant>
      <vt:variant>
        <vt:i4>1</vt:i4>
      </vt:variant>
      <vt:variant>
        <vt:lpstr>內嵌 OLE 伺服程式</vt:lpstr>
      </vt:variant>
      <vt:variant>
        <vt:i4>1</vt:i4>
      </vt:variant>
      <vt:variant>
        <vt:lpstr>投影片標題</vt:lpstr>
      </vt:variant>
      <vt:variant>
        <vt:i4>5</vt:i4>
      </vt:variant>
    </vt:vector>
  </HeadingPairs>
  <TitlesOfParts>
    <vt:vector size="11" baseType="lpstr">
      <vt:lpstr>標楷體</vt:lpstr>
      <vt:lpstr>Arial</vt:lpstr>
      <vt:lpstr>Symbol</vt:lpstr>
      <vt:lpstr>Times New Roman</vt:lpstr>
      <vt:lpstr>教學目標</vt:lpstr>
      <vt:lpstr>MindMan Document</vt:lpstr>
      <vt:lpstr>Ontology</vt:lpstr>
      <vt:lpstr>Ontology</vt:lpstr>
      <vt:lpstr>Ontology的例子</vt:lpstr>
      <vt:lpstr>Ontology的例子</vt:lpstr>
      <vt:lpstr>知識的組成與表示</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知識的組成與表示</dc:title>
  <dc:creator>Your User Name</dc:creator>
  <cp:lastModifiedBy>George Lee</cp:lastModifiedBy>
  <cp:revision>2</cp:revision>
  <dcterms:created xsi:type="dcterms:W3CDTF">2010-07-13T14:51:10Z</dcterms:created>
  <dcterms:modified xsi:type="dcterms:W3CDTF">2015-10-21T04:08:56Z</dcterms:modified>
</cp:coreProperties>
</file>